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media/image9.png" ContentType="image/png"/>
  <Override PartName="/ppt/media/image39.png" ContentType="image/png"/>
  <Override PartName="/ppt/media/image4.gif" ContentType="image/gif"/>
  <Override PartName="/ppt/media/image1.png" ContentType="image/png"/>
  <Override PartName="/ppt/media/image2.png" ContentType="image/png"/>
  <Override PartName="/ppt/media/image3.png" ContentType="image/png"/>
  <Override PartName="/ppt/media/image7.png" ContentType="image/png"/>
  <Override PartName="/ppt/media/image11.png" ContentType="image/png"/>
  <Override PartName="/ppt/media/image5.jpeg" ContentType="image/jpeg"/>
  <Override PartName="/ppt/media/image21.png" ContentType="image/png"/>
  <Override PartName="/ppt/media/image6.jpeg" ContentType="image/jpeg"/>
  <Override PartName="/ppt/media/image8.png" ContentType="image/png"/>
  <Override PartName="/ppt/media/image10.png" ContentType="image/png"/>
  <Override PartName="/ppt/media/image33.gif" ContentType="image/gif"/>
  <Override PartName="/ppt/media/image12.png" ContentType="image/png"/>
  <Override PartName="/ppt/media/image34.gif" ContentType="image/gif"/>
  <Override PartName="/ppt/media/image13.png" ContentType="image/png"/>
  <Override PartName="/ppt/media/image35.gif" ContentType="image/gif"/>
  <Override PartName="/ppt/media/image14.png" ContentType="image/png"/>
  <Override PartName="/ppt/media/image36.gif" ContentType="image/gif"/>
  <Override PartName="/ppt/media/image15.png" ContentType="image/png"/>
  <Override PartName="/ppt/media/image16.png" ContentType="image/png"/>
  <Override PartName="/ppt/media/image24.jpeg" ContentType="image/jpeg"/>
  <Override PartName="/ppt/media/image17.png" ContentType="image/png"/>
  <Override PartName="/ppt/media/image18.gif" ContentType="image/gif"/>
  <Override PartName="/ppt/media/image22.png" ContentType="image/png"/>
  <Override PartName="/ppt/media/image19.jpeg" ContentType="image/jpeg"/>
  <Override PartName="/ppt/media/image20.jpeg" ContentType="image/jpe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2.png" ContentType="image/png"/>
  <Override PartName="/ppt/media/image30.jpeg" ContentType="image/jpeg"/>
  <Override PartName="/ppt/media/image31.png" ContentType="image/png"/>
  <Override PartName="/ppt/media/image37.png" ContentType="image/png"/>
  <Override PartName="/ppt/media/image3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</p:sldIdLst>
  <p:sldSz cx="31830962" cy="418338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111DEE7-1C4B-4B21-B247-98F765F13A6C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2254320" y="1143000"/>
            <a:ext cx="2348640" cy="308556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2254320" y="1143000"/>
            <a:ext cx="2348640" cy="308556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2864736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2864736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6270560" y="2246184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92242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277000" y="9788760"/>
            <a:ext cx="92242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20962800" y="9788760"/>
            <a:ext cx="92242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92242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11277000" y="22461840"/>
            <a:ext cx="92242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20962800" y="22461840"/>
            <a:ext cx="92242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591200" y="9788760"/>
            <a:ext cx="28647360" cy="24262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28647360" cy="24262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24262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24262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591200" y="1668960"/>
            <a:ext cx="28647360" cy="3238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24262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24262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6270560" y="2246184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591200" y="978876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6270560" y="9788760"/>
            <a:ext cx="1397988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591200" y="22461840"/>
            <a:ext cx="28647360" cy="115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2129280" y="0"/>
            <a:ext cx="10410840" cy="4194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96200" rIns="196200" tIns="45000" bIns="45000"/>
          <a:p>
            <a:pPr>
              <a:lnSpc>
                <a:spcPct val="100000"/>
              </a:lnSpc>
              <a:spcBef>
                <a:spcPts val="859"/>
              </a:spcBef>
            </a:pPr>
            <a:r>
              <a:rPr b="0" lang="en-GB" sz="6900" spc="-1" strike="noStrike">
                <a:solidFill>
                  <a:srgbClr val="808080"/>
                </a:solidFill>
                <a:latin typeface="Calibri Light"/>
                <a:ea typeface="DejaVu Sans"/>
              </a:rPr>
              <a:t>Impression :</a:t>
            </a:r>
            <a:endParaRPr b="0" lang="en-GB" sz="6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9"/>
              </a:spcBef>
            </a:pPr>
            <a:r>
              <a:rPr b="0" lang="en-GB" sz="4600" spc="-1" strike="noStrike">
                <a:solidFill>
                  <a:srgbClr val="808080"/>
                </a:solidFill>
                <a:latin typeface="Calibri Light"/>
                <a:ea typeface="DejaVu Sans"/>
              </a:rPr>
              <a:t>La taille de cette affiche est de 121,9 cm (largeur) sur 91,5 cm (hauteur). Elle doit être imprimée sur une imprimante grand format.</a:t>
            </a:r>
            <a:endParaRPr b="0" lang="en-GB" sz="4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8"/>
              </a:spcBef>
            </a:pPr>
            <a:endParaRPr b="0" lang="en-GB" sz="4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9"/>
              </a:spcBef>
            </a:pPr>
            <a:r>
              <a:rPr b="0" lang="en-GB" sz="6000" spc="-1" strike="noStrike">
                <a:solidFill>
                  <a:srgbClr val="808080"/>
                </a:solidFill>
                <a:latin typeface="Calibri Light"/>
                <a:ea typeface="DejaVu Sans"/>
              </a:rPr>
              <a:t>Personnalisation du contenu :</a:t>
            </a:r>
            <a:endParaRPr b="0" lang="en-GB" sz="6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9"/>
              </a:spcBef>
            </a:pPr>
            <a:r>
              <a:rPr b="0" lang="en-GB" sz="4600" spc="-1" strike="noStrike">
                <a:solidFill>
                  <a:srgbClr val="808080"/>
                </a:solidFill>
                <a:latin typeface="Calibri Light"/>
                <a:ea typeface="DejaVu Sans"/>
              </a:rPr>
              <a:t>Les espaces réservés de cette affiche sont déjà mis en forme. Pour ajouter du texte, tapez-le dans les espaces réservés ou cliquez sur une icône pour ajouter un tableau, un graphique, un graphique SmartArt, une image ou un fichier multimédia.</a:t>
            </a:r>
            <a:endParaRPr b="0" lang="en-GB" sz="4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15"/>
              </a:spcBef>
            </a:pPr>
            <a:r>
              <a:rPr b="0" lang="en-GB" sz="4600" spc="-1" strike="noStrike">
                <a:solidFill>
                  <a:srgbClr val="808080"/>
                </a:solidFill>
                <a:latin typeface="Calibri Light"/>
                <a:ea typeface="DejaVu Sans"/>
              </a:rPr>
              <a:t>Pour ajouter ou supprimer des puces, cliquez sur le bouton Puces sous l’onglet Accueil.</a:t>
            </a:r>
            <a:endParaRPr b="0" lang="en-GB" sz="4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15"/>
              </a:spcBef>
            </a:pPr>
            <a:r>
              <a:rPr b="0" lang="en-GB" sz="4600" spc="-1" strike="noStrike">
                <a:solidFill>
                  <a:srgbClr val="808080"/>
                </a:solidFill>
                <a:latin typeface="Calibri Light"/>
                <a:ea typeface="DejaVu Sans"/>
              </a:rPr>
              <a:t>Si vous avez besoin d’espaces réservés supplémentaires pour les titres, le contenu ou le texte du corps, effectuez une copie de ce dont vous avez besoin, puis insérez-la à l’endroit désiré. Les repères actifs de PowerPoint vous permettront d’aligner votre élément sur les autres.</a:t>
            </a:r>
            <a:endParaRPr b="0" lang="en-GB" sz="4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15"/>
              </a:spcBef>
            </a:pPr>
            <a:r>
              <a:rPr b="0" lang="en-GB" sz="4600" spc="-1" strike="noStrike">
                <a:solidFill>
                  <a:srgbClr val="808080"/>
                </a:solidFill>
                <a:latin typeface="Calibri Light"/>
                <a:ea typeface="DejaVu Sans"/>
              </a:rPr>
              <a:t>Vous voulez remplacer les images par les vôtres ? Aucun problème ! Cliquez simplement sur une image, appuyez sur la touche Suppr, puis cliquez sur l’icône pour ajouter votre image.</a:t>
            </a:r>
            <a:endParaRPr b="0" lang="en-GB" sz="46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591200" y="1668960"/>
            <a:ext cx="28647360" cy="698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591200" y="9788760"/>
            <a:ext cx="28647360" cy="24262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gif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gif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jpe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jpe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gif"/><Relationship Id="rId21" Type="http://schemas.openxmlformats.org/officeDocument/2006/relationships/image" Target="../media/image34.gif"/><Relationship Id="rId22" Type="http://schemas.openxmlformats.org/officeDocument/2006/relationships/image" Target="../media/image35.gif"/><Relationship Id="rId23" Type="http://schemas.openxmlformats.org/officeDocument/2006/relationships/image" Target="../media/image36.gif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24920" y="4777560"/>
            <a:ext cx="18036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669960" y="3406320"/>
            <a:ext cx="30451680" cy="24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6500" spc="-1" strike="noStrike">
                <a:solidFill>
                  <a:srgbClr val="002060"/>
                </a:solidFill>
                <a:latin typeface="Calibri"/>
                <a:ea typeface="DejaVu Sans"/>
              </a:rPr>
              <a:t> </a:t>
            </a:r>
            <a:r>
              <a:rPr b="1" lang="en-GB" sz="6500" spc="-1" strike="noStrike">
                <a:solidFill>
                  <a:srgbClr val="002060"/>
                </a:solidFill>
                <a:latin typeface="Calibri"/>
                <a:ea typeface="LinBiolinumTB"/>
              </a:rPr>
              <a:t>Multimodal cues of the sense of presence and co-presence in human-virtual agent interaction</a:t>
            </a:r>
            <a:endParaRPr b="0" lang="en-GB" sz="6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500" spc="-1" strike="noStrike">
                <a:solidFill>
                  <a:srgbClr val="002060"/>
                </a:solidFill>
                <a:latin typeface="Calibri"/>
                <a:ea typeface="DejaVu Sans"/>
              </a:rPr>
              <a:t>Magalie Ochs, Philippe Blache, Jérémie Bousquet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15003000" y="3500280"/>
            <a:ext cx="18324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"/>
          <p:cNvSpPr/>
          <p:nvPr/>
        </p:nvSpPr>
        <p:spPr>
          <a:xfrm>
            <a:off x="639720" y="16957440"/>
            <a:ext cx="30861000" cy="283716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 flipV="1">
            <a:off x="3054240" y="2886840"/>
            <a:ext cx="26705160" cy="246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Image 20" descr=""/>
          <p:cNvPicPr/>
          <p:nvPr/>
        </p:nvPicPr>
        <p:blipFill>
          <a:blip r:embed="rId1"/>
          <a:stretch/>
        </p:blipFill>
        <p:spPr>
          <a:xfrm>
            <a:off x="20197440" y="614160"/>
            <a:ext cx="4275000" cy="1731240"/>
          </a:xfrm>
          <a:prstGeom prst="rect">
            <a:avLst/>
          </a:prstGeom>
          <a:ln>
            <a:noFill/>
          </a:ln>
        </p:spPr>
      </p:pic>
      <p:pic>
        <p:nvPicPr>
          <p:cNvPr id="51" name="Picture 4" descr=""/>
          <p:cNvPicPr/>
          <p:nvPr/>
        </p:nvPicPr>
        <p:blipFill>
          <a:blip r:embed="rId2"/>
          <a:stretch/>
        </p:blipFill>
        <p:spPr>
          <a:xfrm>
            <a:off x="27687960" y="48240"/>
            <a:ext cx="4094280" cy="2560320"/>
          </a:xfrm>
          <a:prstGeom prst="rect">
            <a:avLst/>
          </a:prstGeom>
          <a:ln w="9360">
            <a:noFill/>
          </a:ln>
        </p:spPr>
      </p:pic>
      <p:pic>
        <p:nvPicPr>
          <p:cNvPr id="52" name="Picture 8" descr=""/>
          <p:cNvPicPr/>
          <p:nvPr/>
        </p:nvPicPr>
        <p:blipFill>
          <a:blip r:embed="rId3"/>
          <a:srcRect l="0" t="0" r="25509" b="61285"/>
          <a:stretch/>
        </p:blipFill>
        <p:spPr>
          <a:xfrm>
            <a:off x="13517280" y="41136840"/>
            <a:ext cx="7598520" cy="696240"/>
          </a:xfrm>
          <a:prstGeom prst="rect">
            <a:avLst/>
          </a:prstGeom>
          <a:ln w="9360">
            <a:noFill/>
          </a:ln>
        </p:spPr>
      </p:pic>
      <p:pic>
        <p:nvPicPr>
          <p:cNvPr id="53" name="Picture 9" descr=""/>
          <p:cNvPicPr/>
          <p:nvPr/>
        </p:nvPicPr>
        <p:blipFill>
          <a:blip r:embed="rId4"/>
          <a:stretch/>
        </p:blipFill>
        <p:spPr>
          <a:xfrm>
            <a:off x="669960" y="303840"/>
            <a:ext cx="3218760" cy="1786320"/>
          </a:xfrm>
          <a:prstGeom prst="rect">
            <a:avLst/>
          </a:prstGeom>
          <a:ln>
            <a:noFill/>
          </a:ln>
        </p:spPr>
      </p:pic>
      <p:pic>
        <p:nvPicPr>
          <p:cNvPr id="54" name="Picture 2" descr=""/>
          <p:cNvPicPr/>
          <p:nvPr/>
        </p:nvPicPr>
        <p:blipFill>
          <a:blip r:embed="rId5"/>
          <a:stretch/>
        </p:blipFill>
        <p:spPr>
          <a:xfrm>
            <a:off x="15781680" y="352080"/>
            <a:ext cx="3890160" cy="1799280"/>
          </a:xfrm>
          <a:prstGeom prst="rect">
            <a:avLst/>
          </a:prstGeom>
          <a:ln>
            <a:noFill/>
          </a:ln>
        </p:spPr>
      </p:pic>
      <p:pic>
        <p:nvPicPr>
          <p:cNvPr id="55" name="Picture 3" descr=""/>
          <p:cNvPicPr/>
          <p:nvPr/>
        </p:nvPicPr>
        <p:blipFill>
          <a:blip r:embed="rId6"/>
          <a:stretch/>
        </p:blipFill>
        <p:spPr>
          <a:xfrm>
            <a:off x="25317720" y="303840"/>
            <a:ext cx="2142360" cy="2142360"/>
          </a:xfrm>
          <a:prstGeom prst="rect">
            <a:avLst/>
          </a:prstGeom>
          <a:ln>
            <a:noFill/>
          </a:ln>
        </p:spPr>
      </p:pic>
      <p:sp>
        <p:nvSpPr>
          <p:cNvPr id="56" name="CustomShape 6"/>
          <p:cNvSpPr/>
          <p:nvPr/>
        </p:nvSpPr>
        <p:spPr>
          <a:xfrm>
            <a:off x="3898440" y="12961440"/>
            <a:ext cx="9842760" cy="28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5000" spc="-1" strike="noStrike">
                <a:solidFill>
                  <a:srgbClr val="002060"/>
                </a:solidFill>
                <a:latin typeface="Calibri"/>
                <a:ea typeface="DejaVu Sans"/>
              </a:rPr>
              <a:t>Virtual reality environment </a:t>
            </a:r>
            <a:endParaRPr b="0" lang="en-GB" sz="5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5000" spc="-1" strike="noStrike">
                <a:solidFill>
                  <a:srgbClr val="002060"/>
                </a:solidFill>
                <a:latin typeface="Calibri"/>
                <a:ea typeface="DejaVu Sans"/>
              </a:rPr>
              <a:t>with  an autonomous virtual patient </a:t>
            </a:r>
            <a:endParaRPr b="0" lang="en-GB" sz="5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5000" spc="-1" strike="noStrike">
              <a:latin typeface="Arial"/>
            </a:endParaRPr>
          </a:p>
        </p:txBody>
      </p:sp>
      <p:sp>
        <p:nvSpPr>
          <p:cNvPr id="57" name="CustomShape 7"/>
          <p:cNvSpPr/>
          <p:nvPr/>
        </p:nvSpPr>
        <p:spPr>
          <a:xfrm rot="1518000">
            <a:off x="14910840" y="12956040"/>
            <a:ext cx="3907080" cy="1587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8" name="Picture 2" descr=""/>
          <p:cNvPicPr/>
          <p:nvPr/>
        </p:nvPicPr>
        <p:blipFill>
          <a:blip r:embed="rId7"/>
          <a:stretch/>
        </p:blipFill>
        <p:spPr>
          <a:xfrm>
            <a:off x="4376520" y="303840"/>
            <a:ext cx="6659280" cy="2041560"/>
          </a:xfrm>
          <a:prstGeom prst="rect">
            <a:avLst/>
          </a:prstGeom>
          <a:ln>
            <a:noFill/>
          </a:ln>
        </p:spPr>
      </p:pic>
      <p:pic>
        <p:nvPicPr>
          <p:cNvPr id="59" name="Picture 4" descr=""/>
          <p:cNvPicPr/>
          <p:nvPr/>
        </p:nvPicPr>
        <p:blipFill>
          <a:blip r:embed="rId8"/>
          <a:stretch/>
        </p:blipFill>
        <p:spPr>
          <a:xfrm>
            <a:off x="11957760" y="86400"/>
            <a:ext cx="2675160" cy="2675160"/>
          </a:xfrm>
          <a:prstGeom prst="rect">
            <a:avLst/>
          </a:prstGeom>
          <a:ln>
            <a:noFill/>
          </a:ln>
        </p:spPr>
      </p:pic>
      <p:pic>
        <p:nvPicPr>
          <p:cNvPr id="60" name="Google Shape;67;p14" descr=""/>
          <p:cNvPicPr/>
          <p:nvPr/>
        </p:nvPicPr>
        <p:blipFill>
          <a:blip r:embed="rId9"/>
          <a:stretch/>
        </p:blipFill>
        <p:spPr>
          <a:xfrm>
            <a:off x="2876760" y="7416000"/>
            <a:ext cx="11666880" cy="5409720"/>
          </a:xfrm>
          <a:prstGeom prst="rect">
            <a:avLst/>
          </a:prstGeom>
          <a:ln>
            <a:noFill/>
          </a:ln>
        </p:spPr>
      </p:pic>
      <p:sp>
        <p:nvSpPr>
          <p:cNvPr id="61" name="CustomShape 8"/>
          <p:cNvSpPr/>
          <p:nvPr/>
        </p:nvSpPr>
        <p:spPr>
          <a:xfrm>
            <a:off x="10440000" y="6840000"/>
            <a:ext cx="12167640" cy="237528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Collected corpus of human-machine interaction </a:t>
            </a:r>
            <a:endParaRPr b="0" lang="en-GB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Corpus of 108 interactions (36 persons among which 10 doctors) – 6 hours (3mn16/interaction)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Tags on videos with presence and co-presence subjective experience of the participants (IPQ  post-experience questionnaire)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62" name="CustomShape 9"/>
          <p:cNvSpPr/>
          <p:nvPr/>
        </p:nvSpPr>
        <p:spPr>
          <a:xfrm flipV="1" rot="5400000">
            <a:off x="15202080" y="8524800"/>
            <a:ext cx="1832400" cy="3148920"/>
          </a:xfrm>
          <a:prstGeom prst="bentUpArrow">
            <a:avLst>
              <a:gd name="adj1" fmla="val 27145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0"/>
          <p:cNvSpPr/>
          <p:nvPr/>
        </p:nvSpPr>
        <p:spPr>
          <a:xfrm>
            <a:off x="20880000" y="10728000"/>
            <a:ext cx="9359640" cy="210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5000" spc="-1" strike="noStrike">
                <a:solidFill>
                  <a:srgbClr val="002060"/>
                </a:solidFill>
                <a:latin typeface="Calibri"/>
              </a:rPr>
              <a:t>Automatic extraction of verbal and non-verbal cues</a:t>
            </a:r>
            <a:endParaRPr b="0" lang="en-GB" sz="50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0"/>
          <a:stretch/>
        </p:blipFill>
        <p:spPr>
          <a:xfrm>
            <a:off x="19296000" y="11945520"/>
            <a:ext cx="2247120" cy="130212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11"/>
          <a:stretch/>
        </p:blipFill>
        <p:spPr>
          <a:xfrm>
            <a:off x="19486440" y="13190760"/>
            <a:ext cx="1866240" cy="156888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12"/>
          <a:stretch/>
        </p:blipFill>
        <p:spPr>
          <a:xfrm>
            <a:off x="19879560" y="14976000"/>
            <a:ext cx="1079640" cy="1908720"/>
          </a:xfrm>
          <a:prstGeom prst="rect">
            <a:avLst/>
          </a:prstGeom>
          <a:ln>
            <a:noFill/>
          </a:ln>
        </p:spPr>
      </p:pic>
      <p:sp>
        <p:nvSpPr>
          <p:cNvPr id="67" name="CustomShape 11"/>
          <p:cNvSpPr/>
          <p:nvPr/>
        </p:nvSpPr>
        <p:spPr>
          <a:xfrm>
            <a:off x="21888000" y="15480000"/>
            <a:ext cx="3167640" cy="791640"/>
          </a:xfrm>
          <a:custGeom>
            <a:avLst/>
            <a:gdLst/>
            <a:ahLst/>
            <a:rect l="l" t="t" r="r" b="b"/>
            <a:pathLst>
              <a:path w="8802" h="2202">
                <a:moveTo>
                  <a:pt x="0" y="550"/>
                </a:moveTo>
                <a:lnTo>
                  <a:pt x="6600" y="550"/>
                </a:lnTo>
                <a:lnTo>
                  <a:pt x="6600" y="0"/>
                </a:lnTo>
                <a:lnTo>
                  <a:pt x="8801" y="1100"/>
                </a:lnTo>
                <a:lnTo>
                  <a:pt x="6600" y="2201"/>
                </a:lnTo>
                <a:lnTo>
                  <a:pt x="6600" y="1650"/>
                </a:lnTo>
                <a:lnTo>
                  <a:pt x="0" y="1650"/>
                </a:lnTo>
                <a:lnTo>
                  <a:pt x="1100" y="1100"/>
                </a:lnTo>
                <a:lnTo>
                  <a:pt x="0" y="5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12"/>
          <p:cNvSpPr/>
          <p:nvPr/>
        </p:nvSpPr>
        <p:spPr>
          <a:xfrm>
            <a:off x="21960000" y="13824000"/>
            <a:ext cx="3167640" cy="791640"/>
          </a:xfrm>
          <a:custGeom>
            <a:avLst/>
            <a:gdLst/>
            <a:ahLst/>
            <a:rect l="l" t="t" r="r" b="b"/>
            <a:pathLst>
              <a:path w="8802" h="2202">
                <a:moveTo>
                  <a:pt x="0" y="550"/>
                </a:moveTo>
                <a:lnTo>
                  <a:pt x="6600" y="550"/>
                </a:lnTo>
                <a:lnTo>
                  <a:pt x="6600" y="0"/>
                </a:lnTo>
                <a:lnTo>
                  <a:pt x="8801" y="1100"/>
                </a:lnTo>
                <a:lnTo>
                  <a:pt x="6600" y="2201"/>
                </a:lnTo>
                <a:lnTo>
                  <a:pt x="6600" y="1650"/>
                </a:lnTo>
                <a:lnTo>
                  <a:pt x="0" y="1650"/>
                </a:lnTo>
                <a:lnTo>
                  <a:pt x="1100" y="1100"/>
                </a:lnTo>
                <a:lnTo>
                  <a:pt x="0" y="5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" descr=""/>
          <p:cNvPicPr/>
          <p:nvPr/>
        </p:nvPicPr>
        <p:blipFill>
          <a:blip r:embed="rId13"/>
          <a:stretch/>
        </p:blipFill>
        <p:spPr>
          <a:xfrm>
            <a:off x="25344000" y="13608000"/>
            <a:ext cx="5883120" cy="2591640"/>
          </a:xfrm>
          <a:prstGeom prst="rect">
            <a:avLst/>
          </a:prstGeom>
          <a:ln>
            <a:noFill/>
          </a:ln>
        </p:spPr>
      </p:pic>
      <p:sp>
        <p:nvSpPr>
          <p:cNvPr id="70" name="CustomShape 13"/>
          <p:cNvSpPr/>
          <p:nvPr/>
        </p:nvSpPr>
        <p:spPr>
          <a:xfrm>
            <a:off x="14040000" y="17928000"/>
            <a:ext cx="16415640" cy="275616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Machine-learning training dataset </a:t>
            </a:r>
            <a:endParaRPr b="0" lang="en-GB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High-level features for each interaction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Head and Hand mean curve entropy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Lexical richness and linguistic complexity indicators computed thanks to tokens parts-of-speech automatically tagged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Interaction duration, subject expertise (doctor or novice), sentences mean lengths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All features related to whole interactions, or to interactions timely splitted in 3 phases (introduction, middle, conclusion)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71" name="CustomShape 14"/>
          <p:cNvSpPr/>
          <p:nvPr/>
        </p:nvSpPr>
        <p:spPr>
          <a:xfrm flipV="1">
            <a:off x="28226520" y="16199280"/>
            <a:ext cx="789120" cy="1727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15"/>
          <p:cNvSpPr/>
          <p:nvPr/>
        </p:nvSpPr>
        <p:spPr>
          <a:xfrm>
            <a:off x="530640" y="6480000"/>
            <a:ext cx="30861000" cy="1497564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00206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6"/>
          <p:cNvSpPr/>
          <p:nvPr/>
        </p:nvSpPr>
        <p:spPr>
          <a:xfrm rot="16200000">
            <a:off x="-4371120" y="13196520"/>
            <a:ext cx="11231640" cy="11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7200" spc="-1" strike="noStrike">
                <a:solidFill>
                  <a:srgbClr val="f37b70"/>
                </a:solidFill>
                <a:latin typeface="Arial"/>
              </a:rPr>
              <a:t>DATA</a:t>
            </a:r>
            <a:endParaRPr b="0" lang="en-GB" sz="7200" spc="-1" strike="noStrike">
              <a:latin typeface="Arial"/>
            </a:endParaRPr>
          </a:p>
        </p:txBody>
      </p:sp>
      <p:sp>
        <p:nvSpPr>
          <p:cNvPr id="74" name="CustomShape 17"/>
          <p:cNvSpPr/>
          <p:nvPr/>
        </p:nvSpPr>
        <p:spPr>
          <a:xfrm>
            <a:off x="530640" y="21600000"/>
            <a:ext cx="30861000" cy="1922364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00206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8"/>
          <p:cNvSpPr/>
          <p:nvPr/>
        </p:nvSpPr>
        <p:spPr>
          <a:xfrm rot="16200000">
            <a:off x="-6351120" y="30944520"/>
            <a:ext cx="15191640" cy="11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7200" spc="-1" strike="noStrike">
                <a:solidFill>
                  <a:srgbClr val="f37b70"/>
                </a:solidFill>
                <a:latin typeface="Arial"/>
              </a:rPr>
              <a:t>MACHINE LEARNING</a:t>
            </a:r>
            <a:endParaRPr b="0" lang="en-GB" sz="7200" spc="-1" strike="noStrike">
              <a:latin typeface="Arial"/>
            </a:endParaRPr>
          </a:p>
        </p:txBody>
      </p:sp>
      <p:sp>
        <p:nvSpPr>
          <p:cNvPr id="76" name="CustomShape 19"/>
          <p:cNvSpPr/>
          <p:nvPr/>
        </p:nvSpPr>
        <p:spPr>
          <a:xfrm>
            <a:off x="2304000" y="21960000"/>
            <a:ext cx="13679640" cy="871164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f04e4d"/>
            </a:solidFill>
            <a:custDash>
              <a:ds d="1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20"/>
          <p:cNvSpPr/>
          <p:nvPr/>
        </p:nvSpPr>
        <p:spPr>
          <a:xfrm>
            <a:off x="3376800" y="22176000"/>
            <a:ext cx="11534040" cy="11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5400" spc="-1" strike="noStrike">
                <a:solidFill>
                  <a:srgbClr val="002060"/>
                </a:solidFill>
                <a:latin typeface="Arial"/>
              </a:rPr>
              <a:t>MACHINE LEARNING</a:t>
            </a:r>
            <a:endParaRPr b="0" lang="en-GB" sz="5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218720" y="6553080"/>
            <a:ext cx="15089760" cy="90223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124920" y="4777560"/>
            <a:ext cx="18036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669960" y="3406320"/>
            <a:ext cx="30451680" cy="24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6500" spc="-1" strike="noStrike">
                <a:solidFill>
                  <a:srgbClr val="002060"/>
                </a:solidFill>
                <a:latin typeface="Calibri"/>
                <a:ea typeface="DejaVu Sans"/>
              </a:rPr>
              <a:t>A Semi-autonomous System for Creating a Human-Machine Interaction Corpus in Virtual Reality: </a:t>
            </a:r>
            <a:r>
              <a:rPr b="1" i="1" lang="en-GB" sz="6500" spc="-1" strike="noStrike">
                <a:solidFill>
                  <a:srgbClr val="002060"/>
                </a:solidFill>
                <a:latin typeface="Calibri"/>
                <a:ea typeface="DejaVu Sans"/>
              </a:rPr>
              <a:t>Application to the ACORFORMed System for Training Doctors to Break Bad News</a:t>
            </a:r>
            <a:endParaRPr b="0" lang="en-GB" sz="6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500" spc="-1" strike="noStrike">
                <a:solidFill>
                  <a:srgbClr val="002060"/>
                </a:solidFill>
                <a:latin typeface="Calibri"/>
                <a:ea typeface="DejaVu Sans"/>
              </a:rPr>
              <a:t>Magalie Ochs, Philippe Blache, Grégoire de Montcheuil, Jean-Marie Pergandi, Jorane Saubesty, Daniel Francon, and Daniel Mestre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15003000" y="3500280"/>
            <a:ext cx="18324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5"/>
          <p:cNvSpPr/>
          <p:nvPr/>
        </p:nvSpPr>
        <p:spPr>
          <a:xfrm>
            <a:off x="639720" y="16597440"/>
            <a:ext cx="30861000" cy="283716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83" name="CustomShape 6"/>
          <p:cNvSpPr/>
          <p:nvPr/>
        </p:nvSpPr>
        <p:spPr>
          <a:xfrm flipV="1">
            <a:off x="3054240" y="2886840"/>
            <a:ext cx="26705160" cy="246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20" descr=""/>
          <p:cNvPicPr/>
          <p:nvPr/>
        </p:nvPicPr>
        <p:blipFill>
          <a:blip r:embed="rId1"/>
          <a:stretch/>
        </p:blipFill>
        <p:spPr>
          <a:xfrm>
            <a:off x="20197440" y="614160"/>
            <a:ext cx="4275000" cy="1731240"/>
          </a:xfrm>
          <a:prstGeom prst="rect">
            <a:avLst/>
          </a:prstGeom>
          <a:ln>
            <a:noFill/>
          </a:ln>
        </p:spPr>
      </p:pic>
      <p:pic>
        <p:nvPicPr>
          <p:cNvPr id="85" name="Picture 4" descr=""/>
          <p:cNvPicPr/>
          <p:nvPr/>
        </p:nvPicPr>
        <p:blipFill>
          <a:blip r:embed="rId2"/>
          <a:stretch/>
        </p:blipFill>
        <p:spPr>
          <a:xfrm>
            <a:off x="27687960" y="48240"/>
            <a:ext cx="4094280" cy="2560320"/>
          </a:xfrm>
          <a:prstGeom prst="rect">
            <a:avLst/>
          </a:prstGeom>
          <a:ln w="9360">
            <a:noFill/>
          </a:ln>
        </p:spPr>
      </p:pic>
      <p:pic>
        <p:nvPicPr>
          <p:cNvPr id="86" name="Picture 5" descr=""/>
          <p:cNvPicPr/>
          <p:nvPr/>
        </p:nvPicPr>
        <p:blipFill>
          <a:blip r:embed="rId3"/>
          <a:srcRect l="20629" t="0" r="23025" b="15946"/>
          <a:stretch/>
        </p:blipFill>
        <p:spPr>
          <a:xfrm>
            <a:off x="3393000" y="6553080"/>
            <a:ext cx="11088720" cy="9022320"/>
          </a:xfrm>
          <a:prstGeom prst="rect">
            <a:avLst/>
          </a:prstGeom>
          <a:ln w="57240">
            <a:solidFill>
              <a:srgbClr val="002060"/>
            </a:solidFill>
            <a:miter/>
          </a:ln>
        </p:spPr>
      </p:pic>
      <p:pic>
        <p:nvPicPr>
          <p:cNvPr id="87" name="Picture 8" descr=""/>
          <p:cNvPicPr/>
          <p:nvPr/>
        </p:nvPicPr>
        <p:blipFill>
          <a:blip r:embed="rId4"/>
          <a:srcRect l="0" t="0" r="25509" b="61285"/>
          <a:stretch/>
        </p:blipFill>
        <p:spPr>
          <a:xfrm>
            <a:off x="13517280" y="41136840"/>
            <a:ext cx="7598520" cy="696240"/>
          </a:xfrm>
          <a:prstGeom prst="rect">
            <a:avLst/>
          </a:prstGeom>
          <a:ln w="9360">
            <a:noFill/>
          </a:ln>
        </p:spPr>
      </p:pic>
      <p:pic>
        <p:nvPicPr>
          <p:cNvPr id="88" name="Picture 9" descr=""/>
          <p:cNvPicPr/>
          <p:nvPr/>
        </p:nvPicPr>
        <p:blipFill>
          <a:blip r:embed="rId5"/>
          <a:stretch/>
        </p:blipFill>
        <p:spPr>
          <a:xfrm>
            <a:off x="669960" y="303840"/>
            <a:ext cx="3218760" cy="1786320"/>
          </a:xfrm>
          <a:prstGeom prst="rect">
            <a:avLst/>
          </a:prstGeom>
          <a:ln>
            <a:noFill/>
          </a:ln>
        </p:spPr>
      </p:pic>
      <p:sp>
        <p:nvSpPr>
          <p:cNvPr id="89" name="CustomShape 7"/>
          <p:cNvSpPr/>
          <p:nvPr/>
        </p:nvSpPr>
        <p:spPr>
          <a:xfrm>
            <a:off x="639720" y="17614080"/>
            <a:ext cx="30861000" cy="2317356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00206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0" name="Picture 2" descr=""/>
          <p:cNvPicPr/>
          <p:nvPr/>
        </p:nvPicPr>
        <p:blipFill>
          <a:blip r:embed="rId6"/>
          <a:stretch/>
        </p:blipFill>
        <p:spPr>
          <a:xfrm>
            <a:off x="15781680" y="352080"/>
            <a:ext cx="3890160" cy="1799280"/>
          </a:xfrm>
          <a:prstGeom prst="rect">
            <a:avLst/>
          </a:prstGeom>
          <a:ln>
            <a:noFill/>
          </a:ln>
        </p:spPr>
      </p:pic>
      <p:pic>
        <p:nvPicPr>
          <p:cNvPr id="91" name="Picture 3" descr=""/>
          <p:cNvPicPr/>
          <p:nvPr/>
        </p:nvPicPr>
        <p:blipFill>
          <a:blip r:embed="rId7"/>
          <a:stretch/>
        </p:blipFill>
        <p:spPr>
          <a:xfrm>
            <a:off x="25317720" y="303840"/>
            <a:ext cx="2142360" cy="2142360"/>
          </a:xfrm>
          <a:prstGeom prst="rect">
            <a:avLst/>
          </a:prstGeom>
          <a:ln>
            <a:noFill/>
          </a:ln>
        </p:spPr>
      </p:pic>
      <p:sp>
        <p:nvSpPr>
          <p:cNvPr id="92" name="CustomShape 8"/>
          <p:cNvSpPr/>
          <p:nvPr/>
        </p:nvSpPr>
        <p:spPr>
          <a:xfrm>
            <a:off x="20594520" y="15683040"/>
            <a:ext cx="7493040" cy="21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5000" spc="-1" strike="noStrike">
                <a:solidFill>
                  <a:srgbClr val="002060"/>
                </a:solidFill>
                <a:latin typeface="Calibri"/>
                <a:ea typeface="DejaVu Sans"/>
              </a:rPr>
              <a:t>Interdisciplinary approach</a:t>
            </a:r>
            <a:r>
              <a:rPr b="1" i="1" lang="en-GB" sz="5000" spc="-1" strike="noStrike">
                <a:solidFill>
                  <a:srgbClr val="002060"/>
                </a:solidFill>
                <a:latin typeface="Calibri"/>
                <a:ea typeface="DejaVu Sans"/>
              </a:rPr>
              <a:t> </a:t>
            </a:r>
            <a:r>
              <a:rPr b="1" lang="en-GB" sz="5000" spc="-1" strike="noStrike">
                <a:solidFill>
                  <a:srgbClr val="002060"/>
                </a:solidFill>
                <a:latin typeface="Calibri"/>
                <a:ea typeface="DejaVu Sans"/>
              </a:rPr>
              <a:t>  </a:t>
            </a:r>
            <a:endParaRPr b="0" lang="en-GB" sz="5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5000" spc="-1" strike="noStrike">
              <a:latin typeface="Arial"/>
            </a:endParaRPr>
          </a:p>
        </p:txBody>
      </p:sp>
      <p:sp>
        <p:nvSpPr>
          <p:cNvPr id="93" name="CustomShape 9"/>
          <p:cNvSpPr/>
          <p:nvPr/>
        </p:nvSpPr>
        <p:spPr>
          <a:xfrm>
            <a:off x="4044600" y="15672240"/>
            <a:ext cx="9842760" cy="28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5000" spc="-1" strike="noStrike">
                <a:solidFill>
                  <a:srgbClr val="002060"/>
                </a:solidFill>
                <a:latin typeface="Calibri"/>
                <a:ea typeface="DejaVu Sans"/>
              </a:rPr>
              <a:t>Virtual reality environment </a:t>
            </a:r>
            <a:endParaRPr b="0" lang="en-GB" sz="5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5000" spc="-1" strike="noStrike">
                <a:solidFill>
                  <a:srgbClr val="002060"/>
                </a:solidFill>
                <a:latin typeface="Calibri"/>
                <a:ea typeface="DejaVu Sans"/>
              </a:rPr>
              <a:t>with  an autonomous virtual patient </a:t>
            </a:r>
            <a:endParaRPr b="0" lang="en-GB" sz="5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5000" spc="-1" strike="noStrike">
              <a:latin typeface="Arial"/>
            </a:endParaRPr>
          </a:p>
        </p:txBody>
      </p:sp>
      <p:sp>
        <p:nvSpPr>
          <p:cNvPr id="94" name="CustomShape 10"/>
          <p:cNvSpPr/>
          <p:nvPr/>
        </p:nvSpPr>
        <p:spPr>
          <a:xfrm rot="10800000">
            <a:off x="17954640" y="13475160"/>
            <a:ext cx="1735560" cy="1587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5" name="Picture 4" descr=""/>
          <p:cNvPicPr/>
          <p:nvPr/>
        </p:nvPicPr>
        <p:blipFill>
          <a:blip r:embed="rId8"/>
          <a:stretch/>
        </p:blipFill>
        <p:spPr>
          <a:xfrm>
            <a:off x="17170200" y="6994800"/>
            <a:ext cx="13345560" cy="8020080"/>
          </a:xfrm>
          <a:prstGeom prst="rect">
            <a:avLst/>
          </a:prstGeom>
          <a:ln w="9360">
            <a:noFill/>
          </a:ln>
        </p:spPr>
      </p:pic>
      <p:pic>
        <p:nvPicPr>
          <p:cNvPr id="96" name="Picture 2" descr=""/>
          <p:cNvPicPr/>
          <p:nvPr/>
        </p:nvPicPr>
        <p:blipFill>
          <a:blip r:embed="rId9"/>
          <a:stretch/>
        </p:blipFill>
        <p:spPr>
          <a:xfrm>
            <a:off x="4376520" y="303840"/>
            <a:ext cx="6659280" cy="204156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"/>
          <p:cNvPicPr/>
          <p:nvPr/>
        </p:nvPicPr>
        <p:blipFill>
          <a:blip r:embed="rId10"/>
          <a:stretch/>
        </p:blipFill>
        <p:spPr>
          <a:xfrm>
            <a:off x="11957760" y="86400"/>
            <a:ext cx="2675160" cy="2675160"/>
          </a:xfrm>
          <a:prstGeom prst="rect">
            <a:avLst/>
          </a:prstGeom>
          <a:ln>
            <a:noFill/>
          </a:ln>
        </p:spPr>
      </p:pic>
      <p:grpSp>
        <p:nvGrpSpPr>
          <p:cNvPr id="98" name="Group 11"/>
          <p:cNvGrpSpPr/>
          <p:nvPr/>
        </p:nvGrpSpPr>
        <p:grpSpPr>
          <a:xfrm>
            <a:off x="5769360" y="21094200"/>
            <a:ext cx="26546760" cy="16727760"/>
            <a:chOff x="5769360" y="21094200"/>
            <a:chExt cx="26546760" cy="16727760"/>
          </a:xfrm>
        </p:grpSpPr>
        <p:sp>
          <p:nvSpPr>
            <p:cNvPr id="99" name="CustomShape 12"/>
            <p:cNvSpPr/>
            <p:nvPr/>
          </p:nvSpPr>
          <p:spPr>
            <a:xfrm>
              <a:off x="5769360" y="26015760"/>
              <a:ext cx="8670960" cy="57816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CustomShape 13"/>
            <p:cNvSpPr/>
            <p:nvPr/>
          </p:nvSpPr>
          <p:spPr>
            <a:xfrm>
              <a:off x="7162920" y="33065280"/>
              <a:ext cx="11496240" cy="475668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CustomShape 14"/>
            <p:cNvSpPr/>
            <p:nvPr/>
          </p:nvSpPr>
          <p:spPr>
            <a:xfrm>
              <a:off x="7162920" y="21094200"/>
              <a:ext cx="7729920" cy="428472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2" name="Picture 8" descr=""/>
            <p:cNvPicPr/>
            <p:nvPr/>
          </p:nvPicPr>
          <p:blipFill>
            <a:blip r:embed="rId11"/>
            <a:stretch/>
          </p:blipFill>
          <p:spPr>
            <a:xfrm>
              <a:off x="7559280" y="33660000"/>
              <a:ext cx="3765600" cy="2972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" name="Picture 11" descr=""/>
            <p:cNvPicPr/>
            <p:nvPr/>
          </p:nvPicPr>
          <p:blipFill>
            <a:blip r:embed="rId12"/>
            <a:srcRect l="0" t="0" r="0" b="26880"/>
            <a:stretch/>
          </p:blipFill>
          <p:spPr>
            <a:xfrm>
              <a:off x="15488280" y="33660000"/>
              <a:ext cx="2797560" cy="297252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104" name="Picture 2" descr=""/>
            <p:cNvPicPr/>
            <p:nvPr/>
          </p:nvPicPr>
          <p:blipFill>
            <a:blip r:embed="rId13"/>
            <a:stretch/>
          </p:blipFill>
          <p:spPr>
            <a:xfrm>
              <a:off x="11523960" y="33660000"/>
              <a:ext cx="3765600" cy="297252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105" name="Picture 4" descr=""/>
            <p:cNvPicPr/>
            <p:nvPr/>
          </p:nvPicPr>
          <p:blipFill>
            <a:blip r:embed="rId14"/>
            <a:srcRect l="21259" t="0" r="0" b="0"/>
            <a:stretch/>
          </p:blipFill>
          <p:spPr>
            <a:xfrm>
              <a:off x="8383320" y="27239040"/>
              <a:ext cx="5133240" cy="436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Picture 2" descr=""/>
            <p:cNvPicPr/>
            <p:nvPr/>
          </p:nvPicPr>
          <p:blipFill>
            <a:blip r:embed="rId15"/>
            <a:stretch/>
          </p:blipFill>
          <p:spPr>
            <a:xfrm>
              <a:off x="8947080" y="22009680"/>
              <a:ext cx="3963600" cy="32493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07" name="CustomShape 15"/>
            <p:cNvSpPr/>
            <p:nvPr/>
          </p:nvSpPr>
          <p:spPr>
            <a:xfrm>
              <a:off x="8417520" y="21295440"/>
              <a:ext cx="5869800" cy="54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Corpus of doctor-patient interaction</a:t>
              </a:r>
              <a:endParaRPr b="0" lang="en-GB" sz="3000" spc="-1" strike="noStrike">
                <a:latin typeface="Arial"/>
              </a:endParaRPr>
            </a:p>
          </p:txBody>
        </p:sp>
        <p:sp>
          <p:nvSpPr>
            <p:cNvPr id="108" name="CustomShape 16"/>
            <p:cNvSpPr/>
            <p:nvPr/>
          </p:nvSpPr>
          <p:spPr>
            <a:xfrm>
              <a:off x="8047440" y="36813960"/>
              <a:ext cx="9678240" cy="54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Corpus of human-machine interaction with different devices</a:t>
              </a:r>
              <a:endParaRPr b="0" lang="en-GB" sz="3000" spc="-1" strike="noStrike">
                <a:latin typeface="Arial"/>
              </a:endParaRPr>
            </a:p>
          </p:txBody>
        </p:sp>
        <p:pic>
          <p:nvPicPr>
            <p:cNvPr id="109" name="Picture 2" descr=""/>
            <p:cNvPicPr/>
            <p:nvPr/>
          </p:nvPicPr>
          <p:blipFill>
            <a:blip r:embed="rId16"/>
            <a:stretch/>
          </p:blipFill>
          <p:spPr>
            <a:xfrm>
              <a:off x="16281360" y="21292200"/>
              <a:ext cx="5351400" cy="417960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10" name="CustomShape 17"/>
            <p:cNvSpPr/>
            <p:nvPr/>
          </p:nvSpPr>
          <p:spPr>
            <a:xfrm>
              <a:off x="14893560" y="22878000"/>
              <a:ext cx="1386720" cy="99036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CustomShape 18"/>
            <p:cNvSpPr/>
            <p:nvPr/>
          </p:nvSpPr>
          <p:spPr>
            <a:xfrm rot="10800000">
              <a:off x="13943520" y="25480440"/>
              <a:ext cx="3611880" cy="2948040"/>
            </a:xfrm>
            <a:prstGeom prst="bentArrow">
              <a:avLst>
                <a:gd name="adj1" fmla="val 25000"/>
                <a:gd name="adj2" fmla="val 20410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2" name="Picture 2" descr=""/>
            <p:cNvPicPr/>
            <p:nvPr/>
          </p:nvPicPr>
          <p:blipFill>
            <a:blip r:embed="rId17"/>
            <a:srcRect l="0" t="0" r="40909" b="0"/>
            <a:stretch/>
          </p:blipFill>
          <p:spPr>
            <a:xfrm>
              <a:off x="19692720" y="32470560"/>
              <a:ext cx="6818760" cy="535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" name="CustomShape 19"/>
            <p:cNvSpPr/>
            <p:nvPr/>
          </p:nvSpPr>
          <p:spPr>
            <a:xfrm>
              <a:off x="18659880" y="34771320"/>
              <a:ext cx="1011960" cy="99036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CustomShape 20"/>
            <p:cNvSpPr/>
            <p:nvPr/>
          </p:nvSpPr>
          <p:spPr>
            <a:xfrm>
              <a:off x="5981400" y="26087760"/>
              <a:ext cx="7984440" cy="100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i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Semi-autonomous</a:t>
              </a:r>
              <a:r>
                <a:rPr b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 virtual reality</a:t>
              </a:r>
              <a:endParaRPr b="0" lang="en-GB" sz="3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r>
                <a:rPr b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training platform</a:t>
              </a:r>
              <a:endParaRPr b="0" lang="en-GB" sz="3000" spc="-1" strike="noStrike">
                <a:latin typeface="Arial"/>
              </a:endParaRPr>
            </a:p>
          </p:txBody>
        </p:sp>
        <p:sp>
          <p:nvSpPr>
            <p:cNvPr id="115" name="CustomShape 21"/>
            <p:cNvSpPr/>
            <p:nvPr/>
          </p:nvSpPr>
          <p:spPr>
            <a:xfrm>
              <a:off x="10334520" y="31798080"/>
              <a:ext cx="1188720" cy="1249920"/>
            </a:xfrm>
            <a:prstGeom prst="down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6" name="Picture 5" descr=""/>
            <p:cNvPicPr/>
            <p:nvPr/>
          </p:nvPicPr>
          <p:blipFill>
            <a:blip r:embed="rId18"/>
            <a:stretch/>
          </p:blipFill>
          <p:spPr>
            <a:xfrm>
              <a:off x="5973480" y="28230120"/>
              <a:ext cx="1449720" cy="13867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17" name="CustomShape 22"/>
            <p:cNvSpPr/>
            <p:nvPr/>
          </p:nvSpPr>
          <p:spPr>
            <a:xfrm>
              <a:off x="7585560" y="28428480"/>
              <a:ext cx="706680" cy="13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n-GB" sz="83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+</a:t>
              </a:r>
              <a:endParaRPr b="0" lang="en-GB" sz="8300" spc="-1" strike="noStrike">
                <a:latin typeface="Arial"/>
              </a:endParaRPr>
            </a:p>
          </p:txBody>
        </p:sp>
        <p:sp>
          <p:nvSpPr>
            <p:cNvPr id="118" name="CustomShape 23"/>
            <p:cNvSpPr/>
            <p:nvPr/>
          </p:nvSpPr>
          <p:spPr>
            <a:xfrm>
              <a:off x="23868720" y="24166440"/>
              <a:ext cx="7333560" cy="614412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19" name="Picture 4" descr=""/>
            <p:cNvPicPr/>
            <p:nvPr/>
          </p:nvPicPr>
          <p:blipFill>
            <a:blip r:embed="rId19"/>
            <a:stretch/>
          </p:blipFill>
          <p:spPr>
            <a:xfrm>
              <a:off x="24518520" y="25725240"/>
              <a:ext cx="6144120" cy="386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CustomShape 24"/>
            <p:cNvSpPr/>
            <p:nvPr/>
          </p:nvSpPr>
          <p:spPr>
            <a:xfrm>
              <a:off x="22604040" y="24347160"/>
              <a:ext cx="9712080" cy="100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i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Autonomous</a:t>
              </a:r>
              <a:r>
                <a:rPr b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 virtual reality</a:t>
              </a:r>
              <a:endParaRPr b="0" lang="en-GB" sz="3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r>
                <a:rPr b="1" lang="en-GB" sz="3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training platform</a:t>
              </a:r>
              <a:endParaRPr b="0" lang="en-GB" sz="3000" spc="-1" strike="noStrike">
                <a:latin typeface="Arial"/>
              </a:endParaRPr>
            </a:p>
          </p:txBody>
        </p:sp>
        <p:sp>
          <p:nvSpPr>
            <p:cNvPr id="121" name="CustomShape 25"/>
            <p:cNvSpPr/>
            <p:nvPr/>
          </p:nvSpPr>
          <p:spPr>
            <a:xfrm>
              <a:off x="14491440" y="30396240"/>
              <a:ext cx="10329840" cy="66636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26"/>
            <p:cNvSpPr/>
            <p:nvPr/>
          </p:nvSpPr>
          <p:spPr>
            <a:xfrm rot="16200000">
              <a:off x="24238080" y="30895920"/>
              <a:ext cx="2158560" cy="99036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23" name="Picture 2" descr=""/>
            <p:cNvPicPr/>
            <p:nvPr/>
          </p:nvPicPr>
          <p:blipFill>
            <a:blip r:embed="rId20"/>
            <a:stretch/>
          </p:blipFill>
          <p:spPr>
            <a:xfrm>
              <a:off x="15091920" y="22085280"/>
              <a:ext cx="811440" cy="79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6" descr=""/>
            <p:cNvPicPr/>
            <p:nvPr/>
          </p:nvPicPr>
          <p:blipFill>
            <a:blip r:embed="rId21"/>
            <a:stretch/>
          </p:blipFill>
          <p:spPr>
            <a:xfrm>
              <a:off x="14808960" y="26374320"/>
              <a:ext cx="774720" cy="821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Picture 8" descr=""/>
            <p:cNvPicPr/>
            <p:nvPr/>
          </p:nvPicPr>
          <p:blipFill>
            <a:blip r:embed="rId22"/>
            <a:stretch/>
          </p:blipFill>
          <p:spPr>
            <a:xfrm>
              <a:off x="11523960" y="31876200"/>
              <a:ext cx="990360" cy="1051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Picture 10" descr=""/>
            <p:cNvPicPr/>
            <p:nvPr/>
          </p:nvPicPr>
          <p:blipFill>
            <a:blip r:embed="rId23"/>
            <a:stretch/>
          </p:blipFill>
          <p:spPr>
            <a:xfrm>
              <a:off x="22927680" y="31380480"/>
              <a:ext cx="940680" cy="990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7" name="CustomShape 27"/>
          <p:cNvSpPr/>
          <p:nvPr/>
        </p:nvSpPr>
        <p:spPr>
          <a:xfrm>
            <a:off x="3467880" y="17930160"/>
            <a:ext cx="8663400" cy="2147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Collected corpus of human-human interaction</a:t>
            </a:r>
            <a:endParaRPr b="0" lang="en-GB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Real training sessions to train doctors to break bad news</a:t>
            </a: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with standardized patients (actors)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2 hours of audiovisual corpus (13 videos, 9mn/video</a:t>
            </a:r>
            <a:r>
              <a:rPr b="0" lang="en-GB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GB" sz="3500" spc="-1" strike="noStrike">
              <a:latin typeface="Arial"/>
            </a:endParaRPr>
          </a:p>
        </p:txBody>
      </p:sp>
      <p:pic>
        <p:nvPicPr>
          <p:cNvPr id="128" name="Picture 2" descr=""/>
          <p:cNvPicPr/>
          <p:nvPr/>
        </p:nvPicPr>
        <p:blipFill>
          <a:blip r:embed="rId24"/>
          <a:stretch/>
        </p:blipFill>
        <p:spPr>
          <a:xfrm>
            <a:off x="8383320" y="22009680"/>
            <a:ext cx="5776920" cy="3249360"/>
          </a:xfrm>
          <a:prstGeom prst="rect">
            <a:avLst/>
          </a:prstGeom>
          <a:ln>
            <a:noFill/>
          </a:ln>
        </p:spPr>
      </p:pic>
      <p:sp>
        <p:nvSpPr>
          <p:cNvPr id="129" name="CustomShape 28"/>
          <p:cNvSpPr/>
          <p:nvPr/>
        </p:nvSpPr>
        <p:spPr>
          <a:xfrm rot="5400000">
            <a:off x="4846320" y="19455480"/>
            <a:ext cx="1832400" cy="31489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29"/>
          <p:cNvSpPr/>
          <p:nvPr/>
        </p:nvSpPr>
        <p:spPr>
          <a:xfrm>
            <a:off x="13513680" y="18182160"/>
            <a:ext cx="15914880" cy="199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Multimodal </a:t>
            </a: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semi-manual annotation of the corpus </a:t>
            </a:r>
            <a:endParaRPr b="0" lang="en-GB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i="1" lang="en-GB" sz="25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Verbal behavior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: manual transcription, automatic annotation of </a:t>
            </a:r>
            <a:r>
              <a:rPr b="0" i="1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medical terms and morpho-syntax (adj, verbs, nouns)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 </a:t>
            </a:r>
            <a:r>
              <a:rPr b="0" lang="en-GB" sz="25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Non-verbal behavior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:  manual annotation (k=0.63) head mvts, gestures, postures changes, gaze direction, eyebrow expressions, hand gestures, smiles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131" name="CustomShape 30"/>
          <p:cNvSpPr/>
          <p:nvPr/>
        </p:nvSpPr>
        <p:spPr>
          <a:xfrm flipH="1" rot="16200000">
            <a:off x="21675240" y="20155680"/>
            <a:ext cx="2440800" cy="2525400"/>
          </a:xfrm>
          <a:prstGeom prst="bentUpArrow">
            <a:avLst>
              <a:gd name="adj1" fmla="val 25000"/>
              <a:gd name="adj2" fmla="val 25000"/>
              <a:gd name="adj3" fmla="val 24014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31"/>
          <p:cNvSpPr/>
          <p:nvPr/>
        </p:nvSpPr>
        <p:spPr>
          <a:xfrm>
            <a:off x="15781680" y="26181720"/>
            <a:ext cx="7572960" cy="3442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Behavior model of the virtual patient</a:t>
            </a:r>
            <a:endParaRPr b="0" lang="en-GB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 </a:t>
            </a:r>
            <a:endParaRPr b="0" lang="en-GB" sz="3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i="1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Dialog model 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based on a “common ground” implemented in OpenDial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i="1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Non-verbal behaviors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library with specific breaking bad news gestures 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i="1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Multimodal feedbacks behavior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based on sequence mining corpus analysis 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133" name="CustomShape 32"/>
          <p:cNvSpPr/>
          <p:nvPr/>
        </p:nvSpPr>
        <p:spPr>
          <a:xfrm>
            <a:off x="861480" y="23631480"/>
            <a:ext cx="4479480" cy="55749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Semi-autonomous platform</a:t>
            </a:r>
            <a:endParaRPr b="0" lang="en-GB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Experimenter </a:t>
            </a:r>
            <a:r>
              <a:rPr b="0" i="1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simulates critical modules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: speech recognition &amp; comprehension module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Tool to select among 136 prototypical sentences (defines based on the corpus)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Others modules are automatic</a:t>
            </a: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Approach ≠ Wizard of oz (select virtual agent’s reaction)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134" name="CustomShape 33"/>
          <p:cNvSpPr/>
          <p:nvPr/>
        </p:nvSpPr>
        <p:spPr>
          <a:xfrm flipH="1" rot="10800000">
            <a:off x="8951760" y="28335240"/>
            <a:ext cx="1789200" cy="22471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34"/>
          <p:cNvSpPr/>
          <p:nvPr/>
        </p:nvSpPr>
        <p:spPr>
          <a:xfrm>
            <a:off x="3729600" y="38282760"/>
            <a:ext cx="23730480" cy="199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Collected corpus of human-machine interaction </a:t>
            </a:r>
            <a:endParaRPr b="0" lang="en-GB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Corpus of 108 interactions (36 persons among which 10 doctors) – 6 hours (3mn16/interaction)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Tool developed for a 3D video playback of the interactions (with automatic replay of the tracked doctor’s non-verbal behavior)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Tags on videos with presence subjective experience of the participants (IPQ  post-experience questionnaire)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136" name="CustomShape 35"/>
          <p:cNvSpPr/>
          <p:nvPr/>
        </p:nvSpPr>
        <p:spPr>
          <a:xfrm>
            <a:off x="953640" y="33896880"/>
            <a:ext cx="5870880" cy="1766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Virtual reality displays with different immersive degrees</a:t>
            </a:r>
            <a:endParaRPr b="0" lang="en-GB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PC – VR headset – VR room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137" name="CustomShape 36"/>
          <p:cNvSpPr/>
          <p:nvPr/>
        </p:nvSpPr>
        <p:spPr>
          <a:xfrm rot="5400000">
            <a:off x="4656960" y="35104320"/>
            <a:ext cx="1832400" cy="31489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5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CustomShape 37"/>
          <p:cNvSpPr/>
          <p:nvPr/>
        </p:nvSpPr>
        <p:spPr>
          <a:xfrm>
            <a:off x="13513680" y="37764720"/>
            <a:ext cx="968040" cy="5173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38"/>
          <p:cNvSpPr/>
          <p:nvPr/>
        </p:nvSpPr>
        <p:spPr>
          <a:xfrm>
            <a:off x="21116160" y="37764720"/>
            <a:ext cx="905400" cy="5173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9"/>
          <p:cNvSpPr/>
          <p:nvPr/>
        </p:nvSpPr>
        <p:spPr>
          <a:xfrm>
            <a:off x="26824320" y="30776760"/>
            <a:ext cx="4483800" cy="4965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500" spc="-1" strike="noStrike">
                <a:solidFill>
                  <a:srgbClr val="002060"/>
                </a:solidFill>
                <a:latin typeface="Calibri"/>
                <a:ea typeface="DejaVu Sans"/>
              </a:rPr>
              <a:t>Corpus used to develop the autonomous system</a:t>
            </a:r>
            <a:endParaRPr b="0" lang="en-GB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To train the speech recognition system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To build the comprehension module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To validate the dialog module</a:t>
            </a:r>
            <a:endParaRPr b="0" lang="en-GB" sz="2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To compare participants’ experiences depending on the device</a:t>
            </a:r>
            <a:endParaRPr b="0" lang="en-GB" sz="2500" spc="-1" strike="noStrike">
              <a:latin typeface="Arial"/>
            </a:endParaRPr>
          </a:p>
        </p:txBody>
      </p:sp>
      <p:sp>
        <p:nvSpPr>
          <p:cNvPr id="141" name="CustomShape 40"/>
          <p:cNvSpPr/>
          <p:nvPr/>
        </p:nvSpPr>
        <p:spPr>
          <a:xfrm flipV="1">
            <a:off x="28083240" y="29562120"/>
            <a:ext cx="789120" cy="12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  <a:custDash>
              <a:ds d="300000" sp="1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4" descr=""/>
          <p:cNvPicPr/>
          <p:nvPr/>
        </p:nvPicPr>
        <p:blipFill>
          <a:blip r:embed="rId25"/>
          <a:srcRect l="0" t="13136" r="0" b="18523"/>
          <a:stretch/>
        </p:blipFill>
        <p:spPr>
          <a:xfrm>
            <a:off x="17298000" y="9456840"/>
            <a:ext cx="2723040" cy="1532520"/>
          </a:xfrm>
          <a:prstGeom prst="rect">
            <a:avLst/>
          </a:prstGeom>
          <a:ln>
            <a:noFill/>
          </a:ln>
        </p:spPr>
      </p:pic>
      <p:pic>
        <p:nvPicPr>
          <p:cNvPr id="143" name="Picture 3" descr=""/>
          <p:cNvPicPr/>
          <p:nvPr/>
        </p:nvPicPr>
        <p:blipFill>
          <a:blip r:embed="rId26"/>
          <a:stretch/>
        </p:blipFill>
        <p:spPr>
          <a:xfrm>
            <a:off x="24678000" y="19978920"/>
            <a:ext cx="6299280" cy="29124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</TotalTime>
  <Application>LibreOffice/6.0.7.3$Windows_X86_64 LibreOffice_project/dc89aa7a9eabfd848af146d5086077aeed2ae4a5</Application>
  <Words>367</Words>
  <Paragraphs>55</Paragraphs>
  <Company>lsis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2016-12-05T14:03:36Z</dcterms:created>
  <dc:creator>savinfo lsis</dc:creator>
  <dc:description/>
  <dc:language>en-GB</dc:language>
  <cp:lastModifiedBy/>
  <dcterms:modified xsi:type="dcterms:W3CDTF">2019-05-03T17:48:48Z</dcterms:modified>
  <cp:revision>69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lsis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Personnalisé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